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Slab" panose="020B0604020202020204" charset="0"/>
      <p:regular r:id="rId30"/>
    </p:embeddedFont>
    <p:embeddedFont>
      <p:font typeface="Roboto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361786-1A1B-43BA-B68D-A073BBFE0092}">
          <p14:sldIdLst>
            <p14:sldId id="256"/>
          </p14:sldIdLst>
        </p14:section>
        <p14:section name="Untitled Section" id="{4984B09B-583E-4554-BF27-A3ECE9EE787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FF"/>
    <a:srgbClr val="669DD9"/>
    <a:srgbClr val="3361B2"/>
    <a:srgbClr val="3966B7"/>
    <a:srgbClr val="3765B7"/>
    <a:srgbClr val="3260B1"/>
    <a:srgbClr val="080F1B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91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71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Superstore Sales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3497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 End-to-End Data Analytics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620351" y="436423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20351" y="4876512"/>
            <a:ext cx="7216259" cy="924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Mohammed Abdelrahman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620352" y="536125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Mohammed Mahmoud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620351" y="604254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 By: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620351" y="666059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Eng. Ahmed Samir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280190" y="4109085"/>
            <a:ext cx="30480" cy="2993708"/>
          </a:xfrm>
          <a:prstGeom prst="rect">
            <a:avLst/>
          </a:prstGeom>
          <a:solidFill>
            <a:srgbClr val="66A8EE"/>
          </a:solidFill>
          <a:ln/>
        </p:spPr>
      </p:sp>
      <p:sp>
        <p:nvSpPr>
          <p:cNvPr id="12" name="Rounded Rectangle 1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 descr="https://ilearn-lms.online/images/20250203T1015279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723" y="29609"/>
            <a:ext cx="1549063" cy="12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865" y="496491"/>
            <a:ext cx="7953970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Python: Data Integrity &amp; Optimization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865" y="1511856"/>
            <a:ext cx="353508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Resolving Product Conflicts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1865" y="2030849"/>
            <a:ext cx="646307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encountered an issue where a single </a:t>
            </a: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ID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was inconsistently associated with </a:t>
            </a: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Product Names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1865" y="2771180"/>
            <a:ext cx="646307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mapping dictionary was created to assign the most frequently occurring (mode) Product Name to its corresponding Product ID.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1865" y="3412212"/>
            <a:ext cx="646307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Outcome: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process standardized product names, ensuring accurate aggregation and analysis of sales data, eliminating ambiguity.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1865" y="4170640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Data Polish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31865" y="4689634"/>
            <a:ext cx="646307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moving forward, we applied several optimization steps: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1865" y="5141000"/>
            <a:ext cx="6463070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Conversion: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Converted </a:t>
            </a:r>
            <a:r>
              <a:rPr lang="en-US" sz="14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shipping_duration_days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an integer type for memory efficiency.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1865" y="5789652"/>
            <a:ext cx="6463070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Rounding: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Rounded the </a:t>
            </a:r>
            <a:r>
              <a:rPr lang="en-US" sz="14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column to </a:t>
            </a: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decimal places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meet financial reporting standards.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1865" y="6438305"/>
            <a:ext cx="6463070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Renamed all columns to </a:t>
            </a: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lowercase with underscores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(e.g., </a:t>
            </a:r>
            <a:r>
              <a:rPr lang="en-US" sz="14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ship_mode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 coding consistency and easier accessibility.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1103" y="1042549"/>
            <a:ext cx="3695573" cy="392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07667" y="1421477"/>
            <a:ext cx="3580261" cy="32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7271" y="5163592"/>
            <a:ext cx="622554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8711" y="5894382"/>
            <a:ext cx="61341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2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ounded Rectangle 4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800" y="189376"/>
            <a:ext cx="7792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Phase 2 :Database </a:t>
            </a:r>
            <a:r>
              <a:rPr lang="en-US" sz="4000" b="1" dirty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Normalization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8800" y="1143615"/>
            <a:ext cx="9733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Converted the original flat Superstore dataset into a Relational Star Schema to improve structure and consistency.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0375" y="2197312"/>
            <a:ext cx="759529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Designed 4 core dimension and fact tables</a:t>
            </a:r>
            <a:r>
              <a:rPr lang="en-US" sz="2400" b="1" dirty="0" smtClean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Customers </a:t>
            </a:r>
            <a:r>
              <a:rPr lang="en-US" dirty="0">
                <a:solidFill>
                  <a:schemeClr val="bg1"/>
                </a:solidFill>
              </a:rPr>
              <a:t>Table – Stores unique customer profiles to avoid duplication.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Products Table – Standardizes product information and categories.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Orders Table – Captures high-level order information (date, segment, region).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Order Details Table – Fact table linking Orders with Products to track </a:t>
            </a:r>
            <a:r>
              <a:rPr lang="en-US" dirty="0" smtClean="0">
                <a:solidFill>
                  <a:schemeClr val="bg1"/>
                </a:solidFill>
              </a:rPr>
              <a:t>Sales.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3192" y="5341721"/>
            <a:ext cx="8143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Technical Optimization: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096269"/>
            <a:ext cx="1146890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Data Integrity:</a:t>
            </a:r>
            <a:r>
              <a:rPr lang="en-US" sz="2000" dirty="0" smtClean="0">
                <a:solidFill>
                  <a:schemeClr val="bg1"/>
                </a:solidFill>
              </a:rPr>
              <a:t> Enforced Referential Integrity to prevent "orphan records" and logical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Efficiency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Reduced storage footprint and optimized the dataset for faster query performance and seamless joining in Tableau.</a:t>
            </a:r>
          </a:p>
        </p:txBody>
      </p:sp>
      <p:sp>
        <p:nvSpPr>
          <p:cNvPr id="16" name="AutoShape 2" descr="https://lh3.googleusercontent.com/gg-dl/ABS2GSkM9eUJrgGVdQ7CbJtcz-5eoPVFopv9f55GS2JdBOQF8GBzfTAi-8Pz8k3FdDijLt97jYCjGTet1I_r0_3imdQH_zCKXR6JE1ni2QA0Pnhqk6S9hAKt7E-CYz8jvN4ctxbr4JDaQVLiqvTydnMJF5TNVLnavhsqmKrCjyWL1gyEVMwRfg=s1024-r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4687" t="10137" r="6130" b="9918"/>
          <a:stretch/>
        </p:blipFill>
        <p:spPr>
          <a:xfrm>
            <a:off x="8055670" y="2132597"/>
            <a:ext cx="6493507" cy="339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745" y="242054"/>
            <a:ext cx="10233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Phase 3:Exploratory </a:t>
            </a:r>
            <a:r>
              <a:rPr lang="en-US" sz="3600" b="1" dirty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Data </a:t>
            </a:r>
            <a:r>
              <a:rPr lang="en-US" sz="3600" b="1" dirty="0" smtClean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Analysis </a:t>
            </a:r>
            <a:r>
              <a:rPr lang="en-US" sz="3600" b="1" dirty="0">
                <a:solidFill>
                  <a:srgbClr val="76B9FF"/>
                </a:solidFill>
                <a:latin typeface="Roboto" panose="020B0604020202020204" charset="0"/>
                <a:ea typeface="Roboto" panose="020B0604020202020204" charset="0"/>
              </a:rPr>
              <a:t>(EDA) Insights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130" y="1110898"/>
            <a:ext cx="787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6B9FF"/>
                </a:solidFill>
              </a:rPr>
              <a:t>Sales Trends &amp; Seasonality:</a:t>
            </a:r>
            <a:endParaRPr lang="en-US" sz="2400" dirty="0" smtClean="0">
              <a:solidFill>
                <a:srgbClr val="76B9FF"/>
              </a:solidFill>
            </a:endParaRPr>
          </a:p>
          <a:p>
            <a:pPr algn="just"/>
            <a:endParaRPr lang="en-US" sz="2400" dirty="0" smtClean="0">
              <a:solidFill>
                <a:srgbClr val="76B9FF"/>
              </a:solidFill>
            </a:endParaRPr>
          </a:p>
          <a:p>
            <a:pPr algn="just"/>
            <a:endParaRPr lang="en-US" sz="2400" dirty="0">
              <a:solidFill>
                <a:srgbClr val="76B9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1200" y="1889731"/>
            <a:ext cx="12542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Analysis reveals a consistent </a:t>
            </a:r>
            <a:r>
              <a:rPr lang="en-US" sz="2000" b="1" dirty="0">
                <a:solidFill>
                  <a:schemeClr val="bg1"/>
                </a:solidFill>
              </a:rPr>
              <a:t>sales growth</a:t>
            </a:r>
            <a:r>
              <a:rPr lang="en-US" sz="2000" dirty="0">
                <a:solidFill>
                  <a:schemeClr val="bg1"/>
                </a:solidFill>
              </a:rPr>
              <a:t> in the second half of the year, peaking  </a:t>
            </a:r>
            <a:r>
              <a:rPr lang="en-US" sz="2000" dirty="0" smtClean="0">
                <a:solidFill>
                  <a:schemeClr val="bg1"/>
                </a:solidFill>
              </a:rPr>
              <a:t>significantly </a:t>
            </a: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Q4 (Nov &amp; Dec)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65761" y="2305803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6B9FF"/>
                </a:solidFill>
              </a:rPr>
              <a:t>Customer Segmentation</a:t>
            </a:r>
            <a:r>
              <a:rPr lang="en-US" sz="2400" b="1" dirty="0" smtClean="0">
                <a:solidFill>
                  <a:srgbClr val="76B9FF"/>
                </a:solidFill>
              </a:rPr>
              <a:t>:</a:t>
            </a:r>
          </a:p>
          <a:p>
            <a:pPr algn="just"/>
            <a:endParaRPr lang="en-US" sz="2400" dirty="0" smtClean="0">
              <a:solidFill>
                <a:srgbClr val="76B9FF"/>
              </a:solidFill>
            </a:endParaRPr>
          </a:p>
          <a:p>
            <a:pPr algn="just"/>
            <a:endParaRPr lang="en-US" sz="2400" dirty="0">
              <a:solidFill>
                <a:srgbClr val="76B9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1200" y="2854236"/>
            <a:ext cx="11440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bg1"/>
                </a:solidFill>
              </a:rPr>
              <a:t>Consumer</a:t>
            </a:r>
            <a:r>
              <a:rPr lang="en-US" sz="2000" dirty="0">
                <a:solidFill>
                  <a:schemeClr val="bg1"/>
                </a:solidFill>
              </a:rPr>
              <a:t> segment is the top contributor, accounting for </a:t>
            </a:r>
            <a:r>
              <a:rPr lang="en-US" sz="2000" b="1" dirty="0">
                <a:solidFill>
                  <a:schemeClr val="bg1"/>
                </a:solidFill>
              </a:rPr>
              <a:t>51%</a:t>
            </a:r>
            <a:r>
              <a:rPr lang="en-US" sz="2000" dirty="0">
                <a:solidFill>
                  <a:schemeClr val="bg1"/>
                </a:solidFill>
              </a:rPr>
              <a:t> of total sales, outperforming Corporate and Home Office segments.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761" y="3624676"/>
            <a:ext cx="6329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6B9FF"/>
                </a:solidFill>
              </a:rPr>
              <a:t>Regional Performance: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1200" y="4192588"/>
            <a:ext cx="121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b="1" dirty="0">
                <a:solidFill>
                  <a:schemeClr val="bg1"/>
                </a:solidFill>
              </a:rPr>
              <a:t>West Region</a:t>
            </a:r>
            <a:r>
              <a:rPr lang="en-US" sz="2000" dirty="0">
                <a:solidFill>
                  <a:schemeClr val="bg1"/>
                </a:solidFill>
              </a:rPr>
              <a:t> leads in sales volume with </a:t>
            </a:r>
            <a:r>
              <a:rPr lang="en-US" sz="2000" b="1" dirty="0">
                <a:solidFill>
                  <a:schemeClr val="bg1"/>
                </a:solidFill>
              </a:rPr>
              <a:t>32%</a:t>
            </a:r>
            <a:r>
              <a:rPr lang="en-US" sz="2000" dirty="0">
                <a:solidFill>
                  <a:schemeClr val="bg1"/>
                </a:solidFill>
              </a:rPr>
              <a:t> market share, followed closely by the East Region (</a:t>
            </a:r>
            <a:r>
              <a:rPr lang="en-US" sz="2000" b="1" dirty="0">
                <a:solidFill>
                  <a:schemeClr val="bg1"/>
                </a:solidFill>
              </a:rPr>
              <a:t>30%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6721" y="4775310"/>
            <a:ext cx="4018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6B9FF"/>
                </a:solidFill>
              </a:rPr>
              <a:t>Logistics &amp; Shipping Analysis: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3880" y="5203805"/>
            <a:ext cx="12039600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Standard Class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the dominant shipping mode (</a:t>
            </a:r>
            <a:r>
              <a:rPr lang="en-US" altLang="en-US" sz="20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59.3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orders), though it has a longer shipping duration compared to other modes.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overall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Average Shipping Time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maintained at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 Days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ensuring operational efficiency.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3880" y="6864835"/>
            <a:ext cx="11038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Product Performance:</a:t>
            </a:r>
            <a:endParaRPr lang="en-US" sz="24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Phones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chemeClr val="bg1"/>
                </a:solidFill>
              </a:rPr>
              <a:t>Chairs</a:t>
            </a:r>
            <a:r>
              <a:rPr lang="en-US" sz="2000" dirty="0">
                <a:solidFill>
                  <a:schemeClr val="bg1"/>
                </a:solidFill>
              </a:rPr>
              <a:t> were identified as the </a:t>
            </a:r>
            <a:r>
              <a:rPr lang="en-US" sz="2000" b="1" dirty="0">
                <a:solidFill>
                  <a:schemeClr val="bg1"/>
                </a:solidFill>
              </a:rPr>
              <a:t>top-selling products</a:t>
            </a:r>
            <a:r>
              <a:rPr lang="en-US" sz="2000" dirty="0">
                <a:solidFill>
                  <a:schemeClr val="bg1"/>
                </a:solidFill>
              </a:rPr>
              <a:t>, generating the highest revenue volume across all categories.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39" y="866682"/>
            <a:ext cx="711523" cy="7115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3546860"/>
            <a:ext cx="583139" cy="5831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60" y="2213337"/>
            <a:ext cx="710411" cy="710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30" y="4608660"/>
            <a:ext cx="728045" cy="7280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20" y="6793902"/>
            <a:ext cx="517446" cy="5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382" y="140454"/>
            <a:ext cx="5782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76B9FF"/>
                </a:solidFill>
              </a:rPr>
              <a:t>Phase 4:</a:t>
            </a:r>
            <a:r>
              <a:rPr lang="ar-EG" sz="3200" b="1" dirty="0" smtClean="0">
                <a:solidFill>
                  <a:srgbClr val="76B9FF"/>
                </a:solidFill>
              </a:rPr>
              <a:t> </a:t>
            </a:r>
            <a:r>
              <a:rPr lang="en-US" sz="3200" b="1" dirty="0" smtClean="0">
                <a:solidFill>
                  <a:srgbClr val="76B9FF"/>
                </a:solidFill>
              </a:rPr>
              <a:t>Overview Dashboard</a:t>
            </a:r>
            <a:endParaRPr lang="en-US" sz="3200" b="1" dirty="0">
              <a:solidFill>
                <a:srgbClr val="76B9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382" y="887532"/>
            <a:ext cx="4757956" cy="69249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76B9FF"/>
                </a:solidFill>
              </a:rPr>
              <a:t>Key Insights: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Steady Growth:</a:t>
            </a:r>
            <a:r>
              <a:rPr lang="en-US" dirty="0">
                <a:solidFill>
                  <a:schemeClr val="bg1"/>
                </a:solidFill>
              </a:rPr>
              <a:t> Orders trended upward, peaking at </a:t>
            </a:r>
            <a:r>
              <a:rPr lang="en-US" b="1" dirty="0">
                <a:solidFill>
                  <a:schemeClr val="bg1"/>
                </a:solidFill>
              </a:rPr>
              <a:t>626 orders</a:t>
            </a:r>
            <a:r>
              <a:rPr lang="en-US" dirty="0">
                <a:solidFill>
                  <a:schemeClr val="bg1"/>
                </a:solidFill>
              </a:rPr>
              <a:t> in Q4 2018.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Region: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b="1" dirty="0">
                <a:solidFill>
                  <a:schemeClr val="bg1"/>
                </a:solidFill>
              </a:rPr>
              <a:t>West Region</a:t>
            </a:r>
            <a:r>
              <a:rPr lang="en-US" dirty="0">
                <a:solidFill>
                  <a:schemeClr val="bg1"/>
                </a:solidFill>
              </a:rPr>
              <a:t> leads the market with </a:t>
            </a:r>
            <a:r>
              <a:rPr lang="en-US" b="1" dirty="0">
                <a:solidFill>
                  <a:schemeClr val="bg1"/>
                </a:solidFill>
              </a:rPr>
              <a:t>32.24%</a:t>
            </a:r>
            <a:r>
              <a:rPr lang="en-US" dirty="0">
                <a:solidFill>
                  <a:schemeClr val="bg1"/>
                </a:solidFill>
              </a:rPr>
              <a:t> of total orders.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Locations: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California</a:t>
            </a:r>
            <a:r>
              <a:rPr lang="en-US" dirty="0">
                <a:solidFill>
                  <a:schemeClr val="bg1"/>
                </a:solidFill>
              </a:rPr>
              <a:t> is the top state (1,002 orders), while </a:t>
            </a:r>
            <a:r>
              <a:rPr lang="en-US" b="1" dirty="0">
                <a:solidFill>
                  <a:schemeClr val="bg1"/>
                </a:solidFill>
              </a:rPr>
              <a:t>New York City</a:t>
            </a:r>
            <a:r>
              <a:rPr lang="en-US" dirty="0">
                <a:solidFill>
                  <a:schemeClr val="bg1"/>
                </a:solidFill>
              </a:rPr>
              <a:t> leads among cities.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Volume Driver: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Office Supplies</a:t>
            </a:r>
            <a:r>
              <a:rPr lang="en-US" dirty="0">
                <a:solidFill>
                  <a:schemeClr val="bg1"/>
                </a:solidFill>
              </a:rPr>
              <a:t> account for </a:t>
            </a:r>
            <a:r>
              <a:rPr lang="en-US" b="1" dirty="0">
                <a:solidFill>
                  <a:schemeClr val="bg1"/>
                </a:solidFill>
              </a:rPr>
              <a:t>60.3%</a:t>
            </a:r>
            <a:r>
              <a:rPr lang="en-US" dirty="0">
                <a:solidFill>
                  <a:schemeClr val="bg1"/>
                </a:solidFill>
              </a:rPr>
              <a:t> of transactions.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Customer Metrics:</a:t>
            </a:r>
            <a:r>
              <a:rPr lang="en-US" dirty="0">
                <a:solidFill>
                  <a:schemeClr val="bg1"/>
                </a:solidFill>
              </a:rPr>
              <a:t> Generated </a:t>
            </a:r>
            <a:r>
              <a:rPr lang="en-US" b="1" dirty="0">
                <a:solidFill>
                  <a:schemeClr val="bg1"/>
                </a:solidFill>
              </a:rPr>
              <a:t>4,922 orders</a:t>
            </a:r>
            <a:r>
              <a:rPr lang="en-US" dirty="0">
                <a:solidFill>
                  <a:schemeClr val="bg1"/>
                </a:solidFill>
              </a:rPr>
              <a:t> with an average value of </a:t>
            </a:r>
            <a:r>
              <a:rPr lang="en-US" b="1" dirty="0">
                <a:solidFill>
                  <a:schemeClr val="bg1"/>
                </a:solidFill>
              </a:rPr>
              <a:t>$459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20" y="1011444"/>
            <a:ext cx="9959541" cy="67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382" y="191254"/>
            <a:ext cx="59756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6B9FF"/>
                </a:solidFill>
              </a:rPr>
              <a:t>Sales Performance Dashboard</a:t>
            </a:r>
          </a:p>
        </p:txBody>
      </p:sp>
      <p:sp>
        <p:nvSpPr>
          <p:cNvPr id="8" name="Rectangle 7"/>
          <p:cNvSpPr/>
          <p:nvPr/>
        </p:nvSpPr>
        <p:spPr>
          <a:xfrm>
            <a:off x="120382" y="1310639"/>
            <a:ext cx="4624338" cy="635000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 smtClean="0">
                <a:solidFill>
                  <a:srgbClr val="76B9FF"/>
                </a:solidFill>
              </a:rPr>
              <a:t>Key Insights:</a:t>
            </a:r>
            <a:endParaRPr lang="en-US" sz="2400" dirty="0" smtClean="0">
              <a:solidFill>
                <a:srgbClr val="76B9FF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Total Revenue:</a:t>
            </a:r>
            <a:r>
              <a:rPr lang="en-US" dirty="0" smtClean="0">
                <a:solidFill>
                  <a:schemeClr val="bg1"/>
                </a:solidFill>
              </a:rPr>
              <a:t> Achieved </a:t>
            </a:r>
            <a:r>
              <a:rPr lang="en-US" b="1" dirty="0" smtClean="0">
                <a:solidFill>
                  <a:schemeClr val="bg1"/>
                </a:solidFill>
              </a:rPr>
              <a:t>2.26M</a:t>
            </a:r>
            <a:r>
              <a:rPr lang="en-US" dirty="0" smtClean="0">
                <a:solidFill>
                  <a:schemeClr val="bg1"/>
                </a:solidFill>
              </a:rPr>
              <a:t> in total sales across all regions.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Top Segment:</a:t>
            </a:r>
            <a:r>
              <a:rPr lang="en-US" dirty="0" smtClean="0">
                <a:solidFill>
                  <a:schemeClr val="bg1"/>
                </a:solidFill>
              </a:rPr>
              <a:t> The </a:t>
            </a:r>
            <a:r>
              <a:rPr lang="en-US" b="1" dirty="0" smtClean="0">
                <a:solidFill>
                  <a:schemeClr val="bg1"/>
                </a:solidFill>
              </a:rPr>
              <a:t>Consumer</a:t>
            </a:r>
            <a:r>
              <a:rPr lang="en-US" dirty="0" smtClean="0">
                <a:solidFill>
                  <a:schemeClr val="bg1"/>
                </a:solidFill>
              </a:rPr>
              <a:t> segment is the market leader, contributing </a:t>
            </a:r>
            <a:r>
              <a:rPr lang="en-US" b="1" dirty="0" smtClean="0">
                <a:solidFill>
                  <a:schemeClr val="bg1"/>
                </a:solidFill>
              </a:rPr>
              <a:t>51%</a:t>
            </a:r>
            <a:r>
              <a:rPr lang="en-US" dirty="0" smtClean="0">
                <a:solidFill>
                  <a:schemeClr val="bg1"/>
                </a:solidFill>
              </a:rPr>
              <a:t> of total revenue.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Regional Focus:</a:t>
            </a:r>
            <a:r>
              <a:rPr lang="en-US" dirty="0" smtClean="0">
                <a:solidFill>
                  <a:schemeClr val="bg1"/>
                </a:solidFill>
              </a:rPr>
              <a:t> The </a:t>
            </a:r>
            <a:r>
              <a:rPr lang="en-US" b="1" dirty="0" smtClean="0">
                <a:solidFill>
                  <a:schemeClr val="bg1"/>
                </a:solidFill>
              </a:rPr>
              <a:t>West Region</a:t>
            </a:r>
            <a:r>
              <a:rPr lang="en-US" dirty="0" smtClean="0">
                <a:solidFill>
                  <a:schemeClr val="bg1"/>
                </a:solidFill>
              </a:rPr>
              <a:t> outperforms others, capturing </a:t>
            </a:r>
            <a:r>
              <a:rPr lang="en-US" b="1" dirty="0" smtClean="0">
                <a:solidFill>
                  <a:schemeClr val="bg1"/>
                </a:solidFill>
              </a:rPr>
              <a:t>32%</a:t>
            </a:r>
            <a:r>
              <a:rPr lang="en-US" dirty="0" smtClean="0">
                <a:solidFill>
                  <a:schemeClr val="bg1"/>
                </a:solidFill>
              </a:rPr>
              <a:t> of the market share.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Shipping Preference: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Standard Class</a:t>
            </a:r>
            <a:r>
              <a:rPr lang="en-US" dirty="0" smtClean="0">
                <a:solidFill>
                  <a:schemeClr val="bg1"/>
                </a:solidFill>
              </a:rPr>
              <a:t> is the dominant choice, selected in </a:t>
            </a:r>
            <a:r>
              <a:rPr lang="en-US" b="1" dirty="0" smtClean="0">
                <a:solidFill>
                  <a:schemeClr val="bg1"/>
                </a:solidFill>
              </a:rPr>
              <a:t>60%</a:t>
            </a:r>
            <a:r>
              <a:rPr lang="en-US" dirty="0" smtClean="0">
                <a:solidFill>
                  <a:schemeClr val="bg1"/>
                </a:solidFill>
              </a:rPr>
              <a:t> of orders (as seen in the chart).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Seasonal Trend:</a:t>
            </a:r>
            <a:r>
              <a:rPr lang="en-US" dirty="0" smtClean="0">
                <a:solidFill>
                  <a:schemeClr val="bg1"/>
                </a:solidFill>
              </a:rPr>
              <a:t> Monthly analysis shows a significant sales spike in </a:t>
            </a:r>
            <a:r>
              <a:rPr lang="en-US" b="1" dirty="0" smtClean="0">
                <a:solidFill>
                  <a:schemeClr val="bg1"/>
                </a:solidFill>
              </a:rPr>
              <a:t>Q4</a:t>
            </a:r>
            <a:r>
              <a:rPr lang="en-US" dirty="0" smtClean="0">
                <a:solidFill>
                  <a:schemeClr val="bg1"/>
                </a:solidFill>
              </a:rPr>
              <a:t>, driven by year-end demand.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916" b="582"/>
          <a:stretch/>
        </p:blipFill>
        <p:spPr>
          <a:xfrm>
            <a:off x="4744720" y="776029"/>
            <a:ext cx="9770066" cy="704717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3596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46"/>
          <a:stretch/>
        </p:blipFill>
        <p:spPr>
          <a:xfrm>
            <a:off x="4487916" y="1040173"/>
            <a:ext cx="10026870" cy="69158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74864"/>
            <a:ext cx="4483012" cy="604780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6B9FF"/>
                </a:solidFill>
              </a:rPr>
              <a:t>Key </a:t>
            </a:r>
            <a:r>
              <a:rPr lang="en-US" sz="2400" b="1" dirty="0">
                <a:solidFill>
                  <a:srgbClr val="76B9FF"/>
                </a:solidFill>
              </a:rPr>
              <a:t>Insights: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Product Portfolio:</a:t>
            </a:r>
            <a:r>
              <a:rPr lang="en-US" dirty="0">
                <a:solidFill>
                  <a:schemeClr val="bg1"/>
                </a:solidFill>
              </a:rPr>
              <a:t> The catalog consists of </a:t>
            </a:r>
            <a:r>
              <a:rPr lang="en-US" b="1" dirty="0">
                <a:solidFill>
                  <a:schemeClr val="bg1"/>
                </a:solidFill>
              </a:rPr>
              <a:t>1,817 active products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Revenue vs. Volume: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Technology</a:t>
            </a:r>
            <a:r>
              <a:rPr lang="en-US" dirty="0">
                <a:solidFill>
                  <a:schemeClr val="bg1"/>
                </a:solidFill>
              </a:rPr>
              <a:t> generates the most revenue (36.6%), while </a:t>
            </a:r>
            <a:r>
              <a:rPr lang="en-US" b="1" dirty="0">
                <a:solidFill>
                  <a:schemeClr val="bg1"/>
                </a:solidFill>
              </a:rPr>
              <a:t>Office Supplies</a:t>
            </a:r>
            <a:r>
              <a:rPr lang="en-US" dirty="0">
                <a:solidFill>
                  <a:schemeClr val="bg1"/>
                </a:solidFill>
              </a:rPr>
              <a:t> dominate volume (60.3%).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Sub-Categories: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Phones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Chairs</a:t>
            </a:r>
            <a:r>
              <a:rPr lang="en-US" dirty="0">
                <a:solidFill>
                  <a:schemeClr val="bg1"/>
                </a:solidFill>
              </a:rPr>
              <a:t> are the highest revenue earners (over </a:t>
            </a:r>
            <a:r>
              <a:rPr lang="en-US" b="1" dirty="0">
                <a:solidFill>
                  <a:schemeClr val="bg1"/>
                </a:solidFill>
              </a:rPr>
              <a:t>$320K</a:t>
            </a:r>
            <a:r>
              <a:rPr lang="en-US" dirty="0">
                <a:solidFill>
                  <a:schemeClr val="bg1"/>
                </a:solidFill>
              </a:rPr>
              <a:t> each).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High Frequency: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Binders</a:t>
            </a:r>
            <a:r>
              <a:rPr lang="en-US" dirty="0">
                <a:solidFill>
                  <a:schemeClr val="bg1"/>
                </a:solidFill>
              </a:rPr>
              <a:t> are the most frequently purchased items (</a:t>
            </a:r>
            <a:r>
              <a:rPr lang="en-US" b="1" dirty="0">
                <a:solidFill>
                  <a:schemeClr val="bg1"/>
                </a:solidFill>
              </a:rPr>
              <a:t>1,492 orders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Star Product: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b="1" dirty="0">
                <a:solidFill>
                  <a:schemeClr val="bg1"/>
                </a:solidFill>
              </a:rPr>
              <a:t>Canon </a:t>
            </a:r>
            <a:r>
              <a:rPr lang="en-US" b="1" dirty="0" err="1">
                <a:solidFill>
                  <a:schemeClr val="bg1"/>
                </a:solidFill>
              </a:rPr>
              <a:t>imageCLASS</a:t>
            </a:r>
            <a:r>
              <a:rPr lang="en-US" dirty="0">
                <a:solidFill>
                  <a:schemeClr val="bg1"/>
                </a:solidFill>
              </a:rPr>
              <a:t> Copier is the top-selling individual product (</a:t>
            </a:r>
            <a:r>
              <a:rPr lang="en-US" b="1" dirty="0">
                <a:solidFill>
                  <a:schemeClr val="bg1"/>
                </a:solidFill>
              </a:rPr>
              <a:t>$61.6K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1003"/>
            <a:ext cx="5266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76B9FF"/>
                </a:solidFill>
              </a:rPr>
              <a:t>Products </a:t>
            </a:r>
            <a:r>
              <a:rPr lang="en-US" sz="3200" b="1" dirty="0" smtClean="0">
                <a:solidFill>
                  <a:srgbClr val="76B9FF"/>
                </a:solidFill>
              </a:rPr>
              <a:t>Spotlight</a:t>
            </a:r>
            <a:r>
              <a:rPr lang="ar-EG" sz="3200" b="1" dirty="0" smtClean="0">
                <a:solidFill>
                  <a:srgbClr val="76B9FF"/>
                </a:solidFill>
              </a:rPr>
              <a:t> </a:t>
            </a:r>
            <a:r>
              <a:rPr lang="en-US" sz="3200" b="1" dirty="0" smtClean="0">
                <a:solidFill>
                  <a:srgbClr val="76B9FF"/>
                </a:solidFill>
              </a:rPr>
              <a:t>Dashboard</a:t>
            </a:r>
            <a:endParaRPr lang="en-US" sz="3200" b="1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7145" y="1318930"/>
            <a:ext cx="4834757" cy="60016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solidFill>
                  <a:srgbClr val="76B9FF"/>
                </a:solidFill>
              </a:rPr>
              <a:t>Key Insights: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Customer Base:</a:t>
            </a:r>
            <a:r>
              <a:rPr lang="en-US" dirty="0">
                <a:solidFill>
                  <a:schemeClr val="bg1"/>
                </a:solidFill>
              </a:rPr>
              <a:t> Successfully served </a:t>
            </a:r>
            <a:r>
              <a:rPr lang="en-US" b="1" dirty="0">
                <a:solidFill>
                  <a:schemeClr val="bg1"/>
                </a:solidFill>
              </a:rPr>
              <a:t>793 active customers</a:t>
            </a:r>
            <a:r>
              <a:rPr lang="en-US" dirty="0">
                <a:solidFill>
                  <a:schemeClr val="bg1"/>
                </a:solidFill>
              </a:rPr>
              <a:t> across all segments.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Spender: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Sean Miller</a:t>
            </a:r>
            <a:r>
              <a:rPr lang="en-US" dirty="0">
                <a:solidFill>
                  <a:schemeClr val="bg1"/>
                </a:solidFill>
              </a:rPr>
              <a:t> represents the highest revenue with </a:t>
            </a:r>
            <a:r>
              <a:rPr lang="en-US" b="1" dirty="0">
                <a:solidFill>
                  <a:schemeClr val="bg1"/>
                </a:solidFill>
              </a:rPr>
              <a:t>$25.0K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Most Loyal: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Emily Phan</a:t>
            </a:r>
            <a:r>
              <a:rPr lang="en-US" dirty="0">
                <a:solidFill>
                  <a:schemeClr val="bg1"/>
                </a:solidFill>
              </a:rPr>
              <a:t> leads in frequency, placing </a:t>
            </a:r>
            <a:r>
              <a:rPr lang="en-US" b="1" dirty="0">
                <a:solidFill>
                  <a:schemeClr val="bg1"/>
                </a:solidFill>
              </a:rPr>
              <a:t>17 orders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Segment:</a:t>
            </a:r>
            <a:r>
              <a:rPr lang="en-US" dirty="0">
                <a:solidFill>
                  <a:schemeClr val="bg1"/>
                </a:solidFill>
              </a:rPr>
              <a:t> The </a:t>
            </a:r>
            <a:r>
              <a:rPr lang="en-US" b="1" dirty="0">
                <a:solidFill>
                  <a:schemeClr val="bg1"/>
                </a:solidFill>
              </a:rPr>
              <a:t>Consumer</a:t>
            </a:r>
            <a:r>
              <a:rPr lang="en-US" dirty="0">
                <a:solidFill>
                  <a:schemeClr val="bg1"/>
                </a:solidFill>
              </a:rPr>
              <a:t> segment drives the market, holding </a:t>
            </a:r>
            <a:r>
              <a:rPr lang="en-US" b="1" dirty="0">
                <a:solidFill>
                  <a:schemeClr val="bg1"/>
                </a:solidFill>
              </a:rPr>
              <a:t>51%</a:t>
            </a:r>
            <a:r>
              <a:rPr lang="en-US" dirty="0">
                <a:solidFill>
                  <a:schemeClr val="bg1"/>
                </a:solidFill>
              </a:rPr>
              <a:t> of sales.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Spending Habit:</a:t>
            </a:r>
            <a:r>
              <a:rPr lang="en-US" dirty="0">
                <a:solidFill>
                  <a:schemeClr val="bg1"/>
                </a:solidFill>
              </a:rPr>
              <a:t> Revenue distribution aligns consistently with the number of customers.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0574"/>
          <a:stretch/>
        </p:blipFill>
        <p:spPr>
          <a:xfrm>
            <a:off x="5056397" y="998483"/>
            <a:ext cx="9458389" cy="66425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7145" y="262024"/>
            <a:ext cx="5478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76B9FF"/>
                </a:solidFill>
              </a:rPr>
              <a:t>Customers </a:t>
            </a:r>
            <a:r>
              <a:rPr lang="en-US" sz="3200" b="1" dirty="0" smtClean="0">
                <a:solidFill>
                  <a:srgbClr val="76B9FF"/>
                </a:solidFill>
              </a:rPr>
              <a:t>Demand</a:t>
            </a:r>
            <a:r>
              <a:rPr lang="ar-EG" sz="3200" b="1" dirty="0" smtClean="0">
                <a:solidFill>
                  <a:srgbClr val="76B9FF"/>
                </a:solidFill>
              </a:rPr>
              <a:t> </a:t>
            </a:r>
            <a:r>
              <a:rPr lang="en-US" sz="3200" b="1" dirty="0" smtClean="0">
                <a:solidFill>
                  <a:srgbClr val="76B9FF"/>
                </a:solidFill>
              </a:rPr>
              <a:t>Dashboard</a:t>
            </a:r>
            <a:endParaRPr lang="en-US" sz="3200" b="1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31" y="990247"/>
            <a:ext cx="10310482" cy="6747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705" y="146410"/>
            <a:ext cx="402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6B9FF"/>
                </a:solidFill>
              </a:rPr>
              <a:t>Delivery Dashboard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3277" y="1178405"/>
            <a:ext cx="402545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76B9FF"/>
                </a:solidFill>
              </a:rPr>
              <a:t>Key Insights: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Efficiency:</a:t>
            </a:r>
            <a:r>
              <a:rPr lang="en-US" dirty="0">
                <a:solidFill>
                  <a:schemeClr val="bg1"/>
                </a:solidFill>
              </a:rPr>
              <a:t> Achieved a </a:t>
            </a:r>
            <a:r>
              <a:rPr lang="en-US" b="1" dirty="0">
                <a:solidFill>
                  <a:schemeClr val="bg1"/>
                </a:solidFill>
              </a:rPr>
              <a:t>79.4% On-Time Rate</a:t>
            </a:r>
            <a:r>
              <a:rPr lang="en-US" dirty="0">
                <a:solidFill>
                  <a:schemeClr val="bg1"/>
                </a:solidFill>
              </a:rPr>
              <a:t> for all deliveries.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Speed:</a:t>
            </a:r>
            <a:r>
              <a:rPr lang="en-US" dirty="0">
                <a:solidFill>
                  <a:schemeClr val="bg1"/>
                </a:solidFill>
              </a:rPr>
              <a:t> Average delivery time is </a:t>
            </a:r>
            <a:r>
              <a:rPr lang="en-US" b="1" dirty="0">
                <a:solidFill>
                  <a:schemeClr val="bg1"/>
                </a:solidFill>
              </a:rPr>
              <a:t>4 days</a:t>
            </a:r>
            <a:r>
              <a:rPr lang="en-US" dirty="0">
                <a:solidFill>
                  <a:schemeClr val="bg1"/>
                </a:solidFill>
              </a:rPr>
              <a:t> across the board.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Shipping Modes: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Standard Class</a:t>
            </a:r>
            <a:r>
              <a:rPr lang="en-US" dirty="0">
                <a:solidFill>
                  <a:schemeClr val="bg1"/>
                </a:solidFill>
              </a:rPr>
              <a:t> is the slowest (5 days) yet most used.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Revenue Impact:</a:t>
            </a:r>
            <a:r>
              <a:rPr lang="en-US" dirty="0">
                <a:solidFill>
                  <a:schemeClr val="bg1"/>
                </a:solidFill>
              </a:rPr>
              <a:t> Delayed orders impact </a:t>
            </a:r>
            <a:r>
              <a:rPr lang="en-US" b="1" dirty="0">
                <a:solidFill>
                  <a:schemeClr val="bg1"/>
                </a:solidFill>
              </a:rPr>
              <a:t>20.4%</a:t>
            </a:r>
            <a:r>
              <a:rPr lang="en-US" dirty="0">
                <a:solidFill>
                  <a:schemeClr val="bg1"/>
                </a:solidFill>
              </a:rPr>
              <a:t> of total revenue.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Consistency:</a:t>
            </a:r>
            <a:r>
              <a:rPr lang="en-US" dirty="0">
                <a:solidFill>
                  <a:schemeClr val="bg1"/>
                </a:solidFill>
              </a:rPr>
              <a:t> Delivery performance is stable across all </a:t>
            </a:r>
            <a:r>
              <a:rPr lang="en-US" b="1" dirty="0">
                <a:solidFill>
                  <a:schemeClr val="bg1"/>
                </a:solidFill>
              </a:rPr>
              <a:t>4 regions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2759" y="1179144"/>
            <a:ext cx="14252027" cy="676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6B9FF"/>
                </a:solidFill>
              </a:rPr>
              <a:t>1. </a:t>
            </a:r>
            <a:r>
              <a:rPr lang="en-US" sz="2400" b="1" dirty="0">
                <a:solidFill>
                  <a:srgbClr val="76B9FF"/>
                </a:solidFill>
              </a:rPr>
              <a:t>Strategic Focus on High-Yield Products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Target:</a:t>
            </a:r>
            <a:r>
              <a:rPr lang="en-US" sz="2400" dirty="0">
                <a:solidFill>
                  <a:schemeClr val="bg1"/>
                </a:solidFill>
              </a:rPr>
              <a:t> Prioritize </a:t>
            </a:r>
            <a:r>
              <a:rPr lang="en-US" sz="2400" b="1" dirty="0">
                <a:solidFill>
                  <a:schemeClr val="bg1"/>
                </a:solidFill>
              </a:rPr>
              <a:t>Technology products</a:t>
            </a:r>
            <a:r>
              <a:rPr lang="en-US" sz="2400" dirty="0">
                <a:solidFill>
                  <a:schemeClr val="bg1"/>
                </a:solidFill>
              </a:rPr>
              <a:t> (specifically Phones &amp; Copiers).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Rationale:</a:t>
            </a:r>
            <a:r>
              <a:rPr lang="en-US" sz="2400" dirty="0">
                <a:solidFill>
                  <a:schemeClr val="bg1"/>
                </a:solidFill>
              </a:rPr>
              <a:t> They drive the </a:t>
            </a:r>
            <a:r>
              <a:rPr lang="en-US" sz="2400" b="1" dirty="0">
                <a:solidFill>
                  <a:srgbClr val="76B9FF"/>
                </a:solidFill>
              </a:rPr>
              <a:t>highest profit margins</a:t>
            </a:r>
            <a:r>
              <a:rPr lang="en-US" sz="2400" dirty="0">
                <a:solidFill>
                  <a:schemeClr val="bg1"/>
                </a:solidFill>
              </a:rPr>
              <a:t>, despite lower volumes compared to Office Supplies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2. Optimize Logistics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Problem:</a:t>
            </a:r>
            <a:r>
              <a:rPr lang="en-US" sz="2400" dirty="0">
                <a:solidFill>
                  <a:schemeClr val="bg1"/>
                </a:solidFill>
              </a:rPr>
              <a:t> Standard Class shipping causes the majority of the </a:t>
            </a:r>
            <a:r>
              <a:rPr lang="en-US" sz="2400" b="1" dirty="0">
                <a:solidFill>
                  <a:srgbClr val="76B9FF"/>
                </a:solidFill>
              </a:rPr>
              <a:t>20.6% delay rate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Action:</a:t>
            </a:r>
            <a:r>
              <a:rPr lang="en-US" sz="2400" dirty="0">
                <a:solidFill>
                  <a:schemeClr val="bg1"/>
                </a:solidFill>
              </a:rPr>
              <a:t> Negotiate better terms or adjust delivery promises to </a:t>
            </a:r>
            <a:r>
              <a:rPr lang="en-US" sz="2400" b="1" dirty="0">
                <a:solidFill>
                  <a:srgbClr val="76B9FF"/>
                </a:solidFill>
              </a:rPr>
              <a:t>recover revenue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76B9FF"/>
                </a:solidFill>
              </a:rPr>
              <a:t>3. Customer Retention Strategy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Consumer Segment (51%):</a:t>
            </a:r>
            <a:r>
              <a:rPr lang="en-US" sz="2400" dirty="0">
                <a:solidFill>
                  <a:schemeClr val="bg1"/>
                </a:solidFill>
              </a:rPr>
              <a:t> Launch </a:t>
            </a:r>
            <a:r>
              <a:rPr lang="en-US" sz="2400" b="1" dirty="0">
                <a:solidFill>
                  <a:srgbClr val="76B9FF"/>
                </a:solidFill>
              </a:rPr>
              <a:t>loyalty programs</a:t>
            </a:r>
            <a:r>
              <a:rPr lang="en-US" sz="2400" dirty="0">
                <a:solidFill>
                  <a:srgbClr val="76B9FF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to maintain dominance.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Home Office:</a:t>
            </a:r>
            <a:r>
              <a:rPr lang="en-US" sz="2400" dirty="0">
                <a:solidFill>
                  <a:schemeClr val="bg1"/>
                </a:solidFill>
              </a:rPr>
              <a:t> Create </a:t>
            </a:r>
            <a:r>
              <a:rPr lang="en-US" sz="2400" b="1" dirty="0">
                <a:solidFill>
                  <a:schemeClr val="bg1"/>
                </a:solidFill>
              </a:rPr>
              <a:t>B2B incentives</a:t>
            </a:r>
            <a:r>
              <a:rPr lang="en-US" sz="2400" dirty="0">
                <a:solidFill>
                  <a:schemeClr val="bg1"/>
                </a:solidFill>
              </a:rPr>
              <a:t> to boost this segment's share.</a:t>
            </a:r>
          </a:p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rgbClr val="76B9FF"/>
                </a:solidFill>
              </a:rPr>
              <a:t>4. Regional Expansion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Benchmark:</a:t>
            </a:r>
            <a:r>
              <a:rPr lang="en-US" sz="2400" dirty="0">
                <a:solidFill>
                  <a:schemeClr val="bg1"/>
                </a:solidFill>
              </a:rPr>
              <a:t> Analyze operational success in </a:t>
            </a:r>
            <a:r>
              <a:rPr lang="en-US" sz="2400" b="1" dirty="0">
                <a:solidFill>
                  <a:srgbClr val="76B9FF"/>
                </a:solidFill>
              </a:rPr>
              <a:t>California</a:t>
            </a:r>
            <a:r>
              <a:rPr lang="en-US" sz="2400" dirty="0">
                <a:solidFill>
                  <a:schemeClr val="bg1"/>
                </a:solidFill>
              </a:rPr>
              <a:t> (Top State).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Action:</a:t>
            </a:r>
            <a:r>
              <a:rPr lang="en-US" sz="2400" dirty="0">
                <a:solidFill>
                  <a:schemeClr val="bg1"/>
                </a:solidFill>
              </a:rPr>
              <a:t> Replicate supply chain &amp; sales strategies in underperforming regions like the </a:t>
            </a:r>
            <a:r>
              <a:rPr lang="en-US" sz="2400" b="1" dirty="0">
                <a:solidFill>
                  <a:schemeClr val="bg1"/>
                </a:solidFill>
              </a:rPr>
              <a:t>South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9530" y="361711"/>
            <a:ext cx="8828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76B9FF"/>
                </a:solidFill>
                <a:latin typeface="Google Sans Flex"/>
              </a:rPr>
              <a:t>Phase 4: Recommendations &amp; Conclusion</a:t>
            </a:r>
            <a:endParaRPr lang="en-US" sz="3600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854152" y="779832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24093" y="2858547"/>
            <a:ext cx="6564321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9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-28723"/>
            <a:ext cx="1832843" cy="1571008"/>
            <a:chOff x="0" y="-40332"/>
            <a:chExt cx="1832843" cy="157100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832843" cy="153067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6" descr="https://ilearn-lms.online/images/20250203T10152792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40332"/>
              <a:ext cx="1832843" cy="1530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12941572" y="-142627"/>
            <a:ext cx="1688828" cy="1604248"/>
            <a:chOff x="12854152" y="-158152"/>
            <a:chExt cx="1688828" cy="1762400"/>
          </a:xfrm>
        </p:grpSpPr>
        <p:sp>
          <p:nvSpPr>
            <p:cNvPr id="17" name="Rectangle 16"/>
            <p:cNvSpPr/>
            <p:nvPr/>
          </p:nvSpPr>
          <p:spPr>
            <a:xfrm>
              <a:off x="12854152" y="0"/>
              <a:ext cx="1688828" cy="16042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152" y="-158152"/>
              <a:ext cx="1688828" cy="168882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83172" y="6646819"/>
            <a:ext cx="5465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6B9FF"/>
                </a:solidFill>
              </a:rPr>
              <a:t>Prepared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Mohammed </a:t>
            </a:r>
            <a:r>
              <a:rPr lang="en-US" sz="2400" dirty="0" err="1" smtClean="0">
                <a:solidFill>
                  <a:schemeClr val="bg1"/>
                </a:solidFill>
              </a:rPr>
              <a:t>Abdelrahman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Mohammed Mahmoud</a:t>
            </a:r>
            <a:r>
              <a:rPr lang="en-US" sz="2400" dirty="0" smtClean="0"/>
              <a:t>: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0746" y="6969984"/>
            <a:ext cx="546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6B9FF"/>
                </a:solidFill>
              </a:rPr>
              <a:t>Special Thanks to 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Eng. Ahmed Samir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063" y="4632171"/>
            <a:ext cx="277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6B9FF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785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rnessing AI to accelerate digital transformation - The Choice by ESC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49670" cy="8148349"/>
          </a:xfrm>
          <a:prstGeom prst="rect">
            <a:avLst/>
          </a:prstGeom>
          <a:solidFill>
            <a:srgbClr val="202733"/>
          </a:solidFill>
          <a:effectLst>
            <a:softEdge rad="533400"/>
          </a:effectLst>
        </p:spPr>
      </p:pic>
      <p:sp>
        <p:nvSpPr>
          <p:cNvPr id="2" name="Text 0"/>
          <p:cNvSpPr/>
          <p:nvPr/>
        </p:nvSpPr>
        <p:spPr>
          <a:xfrm>
            <a:off x="359880" y="238216"/>
            <a:ext cx="7332545" cy="7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72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Agenda</a:t>
            </a:r>
            <a:endParaRPr lang="en-US" sz="7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 22"/>
          <p:cNvSpPr/>
          <p:nvPr/>
        </p:nvSpPr>
        <p:spPr>
          <a:xfrm>
            <a:off x="736997" y="7133359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grpSp>
        <p:nvGrpSpPr>
          <p:cNvPr id="9" name="Group 8"/>
          <p:cNvGrpSpPr/>
          <p:nvPr/>
        </p:nvGrpSpPr>
        <p:grpSpPr>
          <a:xfrm>
            <a:off x="1485239" y="1238268"/>
            <a:ext cx="6498175" cy="6232038"/>
            <a:chOff x="842735" y="1258334"/>
            <a:chExt cx="6358470" cy="5236163"/>
          </a:xfrm>
          <a:solidFill>
            <a:srgbClr val="3361B2"/>
          </a:solidFill>
        </p:grpSpPr>
        <p:grpSp>
          <p:nvGrpSpPr>
            <p:cNvPr id="54" name="Group 53"/>
            <p:cNvGrpSpPr/>
            <p:nvPr/>
          </p:nvGrpSpPr>
          <p:grpSpPr>
            <a:xfrm>
              <a:off x="842735" y="1258334"/>
              <a:ext cx="6356927" cy="4211225"/>
              <a:chOff x="1932216" y="1332566"/>
              <a:chExt cx="6356927" cy="4211225"/>
            </a:xfrm>
            <a:grpFill/>
          </p:grpSpPr>
          <p:sp>
            <p:nvSpPr>
              <p:cNvPr id="55" name="Freeform 54"/>
              <p:cNvSpPr/>
              <p:nvPr/>
            </p:nvSpPr>
            <p:spPr>
              <a:xfrm>
                <a:off x="1945208" y="1332566"/>
                <a:ext cx="6343935" cy="925920"/>
              </a:xfrm>
              <a:custGeom>
                <a:avLst/>
                <a:gdLst>
                  <a:gd name="connsiteX0" fmla="*/ 0 w 6343935"/>
                  <a:gd name="connsiteY0" fmla="*/ 92592 h 925920"/>
                  <a:gd name="connsiteX1" fmla="*/ 92592 w 6343935"/>
                  <a:gd name="connsiteY1" fmla="*/ 0 h 925920"/>
                  <a:gd name="connsiteX2" fmla="*/ 6251343 w 6343935"/>
                  <a:gd name="connsiteY2" fmla="*/ 0 h 925920"/>
                  <a:gd name="connsiteX3" fmla="*/ 6343935 w 6343935"/>
                  <a:gd name="connsiteY3" fmla="*/ 92592 h 925920"/>
                  <a:gd name="connsiteX4" fmla="*/ 6343935 w 6343935"/>
                  <a:gd name="connsiteY4" fmla="*/ 833328 h 925920"/>
                  <a:gd name="connsiteX5" fmla="*/ 6251343 w 6343935"/>
                  <a:gd name="connsiteY5" fmla="*/ 925920 h 925920"/>
                  <a:gd name="connsiteX6" fmla="*/ 92592 w 6343935"/>
                  <a:gd name="connsiteY6" fmla="*/ 925920 h 925920"/>
                  <a:gd name="connsiteX7" fmla="*/ 0 w 6343935"/>
                  <a:gd name="connsiteY7" fmla="*/ 833328 h 925920"/>
                  <a:gd name="connsiteX8" fmla="*/ 0 w 6343935"/>
                  <a:gd name="connsiteY8" fmla="*/ 92592 h 92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3935" h="925920">
                    <a:moveTo>
                      <a:pt x="0" y="92592"/>
                    </a:moveTo>
                    <a:cubicBezTo>
                      <a:pt x="0" y="41455"/>
                      <a:pt x="41455" y="0"/>
                      <a:pt x="92592" y="0"/>
                    </a:cubicBezTo>
                    <a:lnTo>
                      <a:pt x="6251343" y="0"/>
                    </a:lnTo>
                    <a:cubicBezTo>
                      <a:pt x="6302480" y="0"/>
                      <a:pt x="6343935" y="41455"/>
                      <a:pt x="6343935" y="92592"/>
                    </a:cubicBezTo>
                    <a:lnTo>
                      <a:pt x="6343935" y="833328"/>
                    </a:lnTo>
                    <a:cubicBezTo>
                      <a:pt x="6343935" y="884465"/>
                      <a:pt x="6302480" y="925920"/>
                      <a:pt x="6251343" y="925920"/>
                    </a:cubicBezTo>
                    <a:lnTo>
                      <a:pt x="92592" y="925920"/>
                    </a:lnTo>
                    <a:cubicBezTo>
                      <a:pt x="41455" y="925920"/>
                      <a:pt x="0" y="884465"/>
                      <a:pt x="0" y="833328"/>
                    </a:cubicBezTo>
                    <a:lnTo>
                      <a:pt x="0" y="925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8559" tIns="118559" rIns="1171794" bIns="118559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latin typeface="Roboto Slab" pitchFamily="34" charset="0"/>
                    <a:ea typeface="Roboto Slab" pitchFamily="34" charset="-122"/>
                    <a:cs typeface="Roboto Slab" pitchFamily="34" charset="-120"/>
                  </a:rPr>
                  <a:t>Project Overview &amp; Dataset</a:t>
                </a:r>
                <a:endParaRPr lang="en-US" sz="2400" kern="1200" dirty="0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1945208" y="2455939"/>
                <a:ext cx="6343935" cy="925920"/>
              </a:xfrm>
              <a:custGeom>
                <a:avLst/>
                <a:gdLst>
                  <a:gd name="connsiteX0" fmla="*/ 0 w 6343935"/>
                  <a:gd name="connsiteY0" fmla="*/ 92592 h 925920"/>
                  <a:gd name="connsiteX1" fmla="*/ 92592 w 6343935"/>
                  <a:gd name="connsiteY1" fmla="*/ 0 h 925920"/>
                  <a:gd name="connsiteX2" fmla="*/ 6251343 w 6343935"/>
                  <a:gd name="connsiteY2" fmla="*/ 0 h 925920"/>
                  <a:gd name="connsiteX3" fmla="*/ 6343935 w 6343935"/>
                  <a:gd name="connsiteY3" fmla="*/ 92592 h 925920"/>
                  <a:gd name="connsiteX4" fmla="*/ 6343935 w 6343935"/>
                  <a:gd name="connsiteY4" fmla="*/ 833328 h 925920"/>
                  <a:gd name="connsiteX5" fmla="*/ 6251343 w 6343935"/>
                  <a:gd name="connsiteY5" fmla="*/ 925920 h 925920"/>
                  <a:gd name="connsiteX6" fmla="*/ 92592 w 6343935"/>
                  <a:gd name="connsiteY6" fmla="*/ 925920 h 925920"/>
                  <a:gd name="connsiteX7" fmla="*/ 0 w 6343935"/>
                  <a:gd name="connsiteY7" fmla="*/ 833328 h 925920"/>
                  <a:gd name="connsiteX8" fmla="*/ 0 w 6343935"/>
                  <a:gd name="connsiteY8" fmla="*/ 92592 h 92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3935" h="925920">
                    <a:moveTo>
                      <a:pt x="0" y="92592"/>
                    </a:moveTo>
                    <a:cubicBezTo>
                      <a:pt x="0" y="41455"/>
                      <a:pt x="41455" y="0"/>
                      <a:pt x="92592" y="0"/>
                    </a:cubicBezTo>
                    <a:lnTo>
                      <a:pt x="6251343" y="0"/>
                    </a:lnTo>
                    <a:cubicBezTo>
                      <a:pt x="6302480" y="0"/>
                      <a:pt x="6343935" y="41455"/>
                      <a:pt x="6343935" y="92592"/>
                    </a:cubicBezTo>
                    <a:lnTo>
                      <a:pt x="6343935" y="833328"/>
                    </a:lnTo>
                    <a:cubicBezTo>
                      <a:pt x="6343935" y="884465"/>
                      <a:pt x="6302480" y="925920"/>
                      <a:pt x="6251343" y="925920"/>
                    </a:cubicBezTo>
                    <a:lnTo>
                      <a:pt x="92592" y="925920"/>
                    </a:lnTo>
                    <a:cubicBezTo>
                      <a:pt x="41455" y="925920"/>
                      <a:pt x="0" y="884465"/>
                      <a:pt x="0" y="833328"/>
                    </a:cubicBezTo>
                    <a:lnTo>
                      <a:pt x="0" y="925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shade val="80000"/>
                  <a:hueOff val="87321"/>
                  <a:satOff val="-1564"/>
                  <a:lumOff val="6646"/>
                  <a:alphaOff val="0"/>
                </a:schemeClr>
              </a:fillRef>
              <a:effectRef idx="3">
                <a:schemeClr val="accent1">
                  <a:shade val="80000"/>
                  <a:hueOff val="87321"/>
                  <a:satOff val="-1564"/>
                  <a:lumOff val="664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8559" tIns="118559" rIns="1194143" bIns="118559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latin typeface="Roboto Slab" pitchFamily="34" charset="0"/>
                    <a:ea typeface="Roboto Slab" pitchFamily="34" charset="-122"/>
                    <a:cs typeface="Roboto Slab" pitchFamily="34" charset="-120"/>
                  </a:rPr>
                  <a:t>Data Cleaning and Normalization</a:t>
                </a:r>
                <a:endParaRPr lang="en-US" sz="2400" kern="1200" dirty="0"/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1943664" y="3543856"/>
                <a:ext cx="6343935" cy="925920"/>
              </a:xfrm>
              <a:custGeom>
                <a:avLst/>
                <a:gdLst>
                  <a:gd name="connsiteX0" fmla="*/ 0 w 6343935"/>
                  <a:gd name="connsiteY0" fmla="*/ 92592 h 925920"/>
                  <a:gd name="connsiteX1" fmla="*/ 92592 w 6343935"/>
                  <a:gd name="connsiteY1" fmla="*/ 0 h 925920"/>
                  <a:gd name="connsiteX2" fmla="*/ 6251343 w 6343935"/>
                  <a:gd name="connsiteY2" fmla="*/ 0 h 925920"/>
                  <a:gd name="connsiteX3" fmla="*/ 6343935 w 6343935"/>
                  <a:gd name="connsiteY3" fmla="*/ 92592 h 925920"/>
                  <a:gd name="connsiteX4" fmla="*/ 6343935 w 6343935"/>
                  <a:gd name="connsiteY4" fmla="*/ 833328 h 925920"/>
                  <a:gd name="connsiteX5" fmla="*/ 6251343 w 6343935"/>
                  <a:gd name="connsiteY5" fmla="*/ 925920 h 925920"/>
                  <a:gd name="connsiteX6" fmla="*/ 92592 w 6343935"/>
                  <a:gd name="connsiteY6" fmla="*/ 925920 h 925920"/>
                  <a:gd name="connsiteX7" fmla="*/ 0 w 6343935"/>
                  <a:gd name="connsiteY7" fmla="*/ 833328 h 925920"/>
                  <a:gd name="connsiteX8" fmla="*/ 0 w 6343935"/>
                  <a:gd name="connsiteY8" fmla="*/ 92592 h 92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3935" h="925920">
                    <a:moveTo>
                      <a:pt x="0" y="92592"/>
                    </a:moveTo>
                    <a:cubicBezTo>
                      <a:pt x="0" y="41455"/>
                      <a:pt x="41455" y="0"/>
                      <a:pt x="92592" y="0"/>
                    </a:cubicBezTo>
                    <a:lnTo>
                      <a:pt x="6251343" y="0"/>
                    </a:lnTo>
                    <a:cubicBezTo>
                      <a:pt x="6302480" y="0"/>
                      <a:pt x="6343935" y="41455"/>
                      <a:pt x="6343935" y="92592"/>
                    </a:cubicBezTo>
                    <a:lnTo>
                      <a:pt x="6343935" y="833328"/>
                    </a:lnTo>
                    <a:cubicBezTo>
                      <a:pt x="6343935" y="884465"/>
                      <a:pt x="6302480" y="925920"/>
                      <a:pt x="6251343" y="925920"/>
                    </a:cubicBezTo>
                    <a:lnTo>
                      <a:pt x="92592" y="925920"/>
                    </a:lnTo>
                    <a:cubicBezTo>
                      <a:pt x="41455" y="925920"/>
                      <a:pt x="0" y="884465"/>
                      <a:pt x="0" y="833328"/>
                    </a:cubicBezTo>
                    <a:lnTo>
                      <a:pt x="0" y="925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shade val="80000"/>
                  <a:hueOff val="174641"/>
                  <a:satOff val="-3128"/>
                  <a:lumOff val="13293"/>
                  <a:alphaOff val="0"/>
                </a:schemeClr>
              </a:fillRef>
              <a:effectRef idx="3">
                <a:schemeClr val="accent1">
                  <a:shade val="80000"/>
                  <a:hueOff val="174641"/>
                  <a:satOff val="-3128"/>
                  <a:lumOff val="1329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8559" tIns="118559" rIns="1194143" bIns="118559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 smtClean="0"/>
                  <a:t>Exploratory Data Analysis (EDA)</a:t>
                </a:r>
                <a:endParaRPr lang="en-US" sz="2400" kern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1932216" y="4617871"/>
                <a:ext cx="6343935" cy="925920"/>
              </a:xfrm>
              <a:custGeom>
                <a:avLst/>
                <a:gdLst>
                  <a:gd name="connsiteX0" fmla="*/ 0 w 6343935"/>
                  <a:gd name="connsiteY0" fmla="*/ 92592 h 925920"/>
                  <a:gd name="connsiteX1" fmla="*/ 92592 w 6343935"/>
                  <a:gd name="connsiteY1" fmla="*/ 0 h 925920"/>
                  <a:gd name="connsiteX2" fmla="*/ 6251343 w 6343935"/>
                  <a:gd name="connsiteY2" fmla="*/ 0 h 925920"/>
                  <a:gd name="connsiteX3" fmla="*/ 6343935 w 6343935"/>
                  <a:gd name="connsiteY3" fmla="*/ 92592 h 925920"/>
                  <a:gd name="connsiteX4" fmla="*/ 6343935 w 6343935"/>
                  <a:gd name="connsiteY4" fmla="*/ 833328 h 925920"/>
                  <a:gd name="connsiteX5" fmla="*/ 6251343 w 6343935"/>
                  <a:gd name="connsiteY5" fmla="*/ 925920 h 925920"/>
                  <a:gd name="connsiteX6" fmla="*/ 92592 w 6343935"/>
                  <a:gd name="connsiteY6" fmla="*/ 925920 h 925920"/>
                  <a:gd name="connsiteX7" fmla="*/ 0 w 6343935"/>
                  <a:gd name="connsiteY7" fmla="*/ 833328 h 925920"/>
                  <a:gd name="connsiteX8" fmla="*/ 0 w 6343935"/>
                  <a:gd name="connsiteY8" fmla="*/ 92592 h 92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3935" h="925920">
                    <a:moveTo>
                      <a:pt x="0" y="92592"/>
                    </a:moveTo>
                    <a:cubicBezTo>
                      <a:pt x="0" y="41455"/>
                      <a:pt x="41455" y="0"/>
                      <a:pt x="92592" y="0"/>
                    </a:cubicBezTo>
                    <a:lnTo>
                      <a:pt x="6251343" y="0"/>
                    </a:lnTo>
                    <a:cubicBezTo>
                      <a:pt x="6302480" y="0"/>
                      <a:pt x="6343935" y="41455"/>
                      <a:pt x="6343935" y="92592"/>
                    </a:cubicBezTo>
                    <a:lnTo>
                      <a:pt x="6343935" y="833328"/>
                    </a:lnTo>
                    <a:cubicBezTo>
                      <a:pt x="6343935" y="884465"/>
                      <a:pt x="6302480" y="925920"/>
                      <a:pt x="6251343" y="925920"/>
                    </a:cubicBezTo>
                    <a:lnTo>
                      <a:pt x="92592" y="925920"/>
                    </a:lnTo>
                    <a:cubicBezTo>
                      <a:pt x="41455" y="925920"/>
                      <a:pt x="0" y="884465"/>
                      <a:pt x="0" y="833328"/>
                    </a:cubicBezTo>
                    <a:lnTo>
                      <a:pt x="0" y="925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shade val="80000"/>
                  <a:hueOff val="261962"/>
                  <a:satOff val="-4692"/>
                  <a:lumOff val="19939"/>
                  <a:alphaOff val="0"/>
                </a:schemeClr>
              </a:fillRef>
              <a:effectRef idx="3">
                <a:schemeClr val="accent1">
                  <a:shade val="80000"/>
                  <a:hueOff val="261962"/>
                  <a:satOff val="-4692"/>
                  <a:lumOff val="1993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8559" tIns="118559" rIns="1194143" bIns="118559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 smtClean="0"/>
                  <a:t>Data Visualization (Tableau Dashboard)</a:t>
                </a:r>
                <a:endParaRPr lang="en-US" sz="2400" kern="12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855727" y="5648570"/>
              <a:ext cx="6345478" cy="84592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349283"/>
                <a:satOff val="-6256"/>
                <a:lumOff val="26585"/>
                <a:alphaOff val="0"/>
              </a:schemeClr>
            </a:fillRef>
            <a:effectRef idx="3">
              <a:schemeClr val="accent1">
                <a:shade val="80000"/>
                <a:hueOff val="349283"/>
                <a:satOff val="-6256"/>
                <a:lumOff val="2658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800" b="1" dirty="0" smtClean="0"/>
                <a:t>Recommendations &amp; Conclusion</a:t>
              </a:r>
              <a:endParaRPr lang="en-US" sz="2800" b="1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479454" y="1410149"/>
            <a:ext cx="859529" cy="810038"/>
          </a:xfrm>
          <a:prstGeom prst="ellipse">
            <a:avLst/>
          </a:prstGeom>
          <a:solidFill>
            <a:srgbClr val="202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1 </a:t>
            </a:r>
            <a:endParaRPr lang="en-US" sz="5400" dirty="0"/>
          </a:p>
        </p:txBody>
      </p:sp>
      <p:sp>
        <p:nvSpPr>
          <p:cNvPr id="29" name="Oval 28"/>
          <p:cNvSpPr/>
          <p:nvPr/>
        </p:nvSpPr>
        <p:spPr>
          <a:xfrm>
            <a:off x="479455" y="2745913"/>
            <a:ext cx="859529" cy="811127"/>
          </a:xfrm>
          <a:prstGeom prst="ellipse">
            <a:avLst/>
          </a:prstGeom>
          <a:solidFill>
            <a:srgbClr val="202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2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sp>
        <p:nvSpPr>
          <p:cNvPr id="30" name="Oval 29"/>
          <p:cNvSpPr/>
          <p:nvPr/>
        </p:nvSpPr>
        <p:spPr>
          <a:xfrm>
            <a:off x="479455" y="4015574"/>
            <a:ext cx="859529" cy="811127"/>
          </a:xfrm>
          <a:prstGeom prst="ellipse">
            <a:avLst/>
          </a:prstGeom>
          <a:solidFill>
            <a:srgbClr val="202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3 </a:t>
            </a:r>
            <a:endParaRPr lang="en-US" sz="5400" dirty="0"/>
          </a:p>
        </p:txBody>
      </p:sp>
      <p:sp>
        <p:nvSpPr>
          <p:cNvPr id="33" name="Oval 32"/>
          <p:cNvSpPr/>
          <p:nvPr/>
        </p:nvSpPr>
        <p:spPr>
          <a:xfrm>
            <a:off x="487670" y="5285235"/>
            <a:ext cx="859529" cy="811127"/>
          </a:xfrm>
          <a:prstGeom prst="ellipse">
            <a:avLst/>
          </a:prstGeom>
          <a:solidFill>
            <a:srgbClr val="202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4 </a:t>
            </a:r>
            <a:endParaRPr lang="en-US" sz="5400" dirty="0"/>
          </a:p>
        </p:txBody>
      </p:sp>
      <p:sp>
        <p:nvSpPr>
          <p:cNvPr id="34" name="Oval 33"/>
          <p:cNvSpPr/>
          <p:nvPr/>
        </p:nvSpPr>
        <p:spPr>
          <a:xfrm>
            <a:off x="487670" y="6510201"/>
            <a:ext cx="859529" cy="811127"/>
          </a:xfrm>
          <a:prstGeom prst="ellipse">
            <a:avLst/>
          </a:prstGeom>
          <a:solidFill>
            <a:srgbClr val="2027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5 </a:t>
            </a:r>
            <a:endParaRPr lang="en-US" sz="5400" dirty="0"/>
          </a:p>
        </p:txBody>
      </p:sp>
      <p:sp>
        <p:nvSpPr>
          <p:cNvPr id="36" name="Rounded Rectangle 35"/>
          <p:cNvSpPr/>
          <p:nvPr/>
        </p:nvSpPr>
        <p:spPr>
          <a:xfrm>
            <a:off x="12854152" y="7799740"/>
            <a:ext cx="1660634" cy="315311"/>
          </a:xfrm>
          <a:prstGeom prst="roundRect">
            <a:avLst/>
          </a:prstGeom>
          <a:solidFill>
            <a:srgbClr val="202733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074" y="620435"/>
            <a:ext cx="7048738" cy="53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</a:t>
            </a:r>
            <a:r>
              <a:rPr lang="en-US" sz="33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Project Overview &amp; Dataset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5074" y="1576864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074" y="2065615"/>
            <a:ext cx="7892434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objective is to </a:t>
            </a:r>
            <a:r>
              <a:rPr lang="en-US" sz="16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sales and shipping data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a superstore to identify key trends, inefficiencies, and opportunities for </a:t>
            </a:r>
            <a:r>
              <a:rPr lang="en-US" sz="16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business operations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5074" y="2779514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5074" y="3268266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adopted a robust, structured pipeline to ensure data quality and derive meaningful insights: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5074" y="3693200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(Excel)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5074" y="4024551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Wrangling (Python)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5074" y="4355902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Normalization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5074" y="4687253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Exploratory Data Analysis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5074" y="5018603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&amp; Reporting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5074" y="5460563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 Utilized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95074" y="5949315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combination of industry-standard tools: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95074" y="6374249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Excel for initial data hygiene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95074" y="6705600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(Pandas, NumPy) for advanced manipulation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95074" y="7036951"/>
            <a:ext cx="720542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Tableau for dynamic dashboards and visualizations</a:t>
            </a:r>
            <a:endParaRPr lang="en-US" sz="13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22933" y="1598057"/>
            <a:ext cx="6281342" cy="6631543"/>
            <a:chOff x="8222933" y="1598057"/>
            <a:chExt cx="6281342" cy="6631543"/>
          </a:xfrm>
        </p:grpSpPr>
        <p:sp>
          <p:nvSpPr>
            <p:cNvPr id="19" name="Rounded Rectangle 18"/>
            <p:cNvSpPr/>
            <p:nvPr/>
          </p:nvSpPr>
          <p:spPr>
            <a:xfrm>
              <a:off x="12843641" y="7662041"/>
              <a:ext cx="1660634" cy="567559"/>
            </a:xfrm>
            <a:prstGeom prst="roundRect">
              <a:avLst/>
            </a:prstGeom>
            <a:solidFill>
              <a:srgbClr val="202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2933" y="1598057"/>
              <a:ext cx="5819894" cy="5819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005" y="478512"/>
            <a:ext cx="8972907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the Superstore Sales Dataset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9005" y="1457206"/>
            <a:ext cx="261008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Description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09005" y="1957388"/>
            <a:ext cx="6493907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begins with a comprehensive dataset containing detailed sales information: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9005" y="2670929"/>
            <a:ext cx="649390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Raw CSV file named </a:t>
            </a:r>
            <a:r>
              <a:rPr lang="en-US" sz="13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"Superstore Sales.csv"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9005" y="3017877"/>
            <a:ext cx="6493907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Dimensions: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substantial dataset comprising </a:t>
            </a:r>
            <a:r>
              <a:rPr lang="en-US" sz="13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9,800 rows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3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 columns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offering a rich basis for analysis.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005" y="3748802"/>
            <a:ext cx="318873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Columns for Analysis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09005" y="4248983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columns form the backbone of our investigation: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9005" y="4684038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ID: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Unique identifier for each order.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9005" y="5023366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Date: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When the order was placed.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9005" y="5362694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Ship Date: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When the order was shipped.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9005" y="5702022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Ship Mode: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Method of shipment (e.g., Standard Class, First Class).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9005" y="6051860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ID: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Unique identifier for each customer.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9005" y="6380678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 segment (e.g., Consumer, Corporate, Home Office).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9005" y="6720007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Country &amp; City: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Geographical location of the customer.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9005" y="7059335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ID: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Unique identifier for each product.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9005" y="7398663"/>
            <a:ext cx="6493907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Revenue generated from the product.</a:t>
            </a:r>
            <a:endParaRPr lang="en-US" sz="13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535108" y="1489504"/>
            <a:ext cx="7095292" cy="6651563"/>
            <a:chOff x="7535108" y="1489504"/>
            <a:chExt cx="7095292" cy="6651563"/>
          </a:xfrm>
        </p:grpSpPr>
        <p:sp>
          <p:nvSpPr>
            <p:cNvPr id="19" name="Rounded Rectangle 18"/>
            <p:cNvSpPr/>
            <p:nvPr/>
          </p:nvSpPr>
          <p:spPr>
            <a:xfrm>
              <a:off x="12854152" y="7677151"/>
              <a:ext cx="1776248" cy="463916"/>
            </a:xfrm>
            <a:prstGeom prst="roundRect">
              <a:avLst>
                <a:gd name="adj" fmla="val 46667"/>
              </a:avLst>
            </a:prstGeom>
            <a:solidFill>
              <a:srgbClr val="202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5108" y="1489504"/>
              <a:ext cx="6493907" cy="64939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86" y="1266092"/>
            <a:ext cx="5709324" cy="541617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51153" y="512802"/>
            <a:ext cx="7422952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2: Data </a:t>
            </a: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Cleaning with Excel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1153" y="1168479"/>
            <a:ext cx="454723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1: Handling Duplicate Records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51153" y="7251740"/>
            <a:ext cx="643711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69080" y="1977236"/>
            <a:ext cx="7140785" cy="101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Data integrity starts with uniqueness. Our initial step focused on identifying and eliminating redundant entries.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77592" y="2988595"/>
            <a:ext cx="7523762" cy="141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Inspection: We meticulously reviewed the entire dataset within Excel to locate any identical rows that could skew our analysis.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28875" y="4311407"/>
            <a:ext cx="7745230" cy="3237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Action: The built-in </a:t>
            </a:r>
            <a:r>
              <a:rPr lang="en-US" sz="2400" dirty="0">
                <a:solidFill>
                  <a:srgbClr val="D6E5EF"/>
                </a:solidFill>
                <a:highlight>
                  <a:srgbClr val="2D3440"/>
                </a:highlight>
                <a:ea typeface="Consolas" pitchFamily="34" charset="-122"/>
                <a:cs typeface="Consolas" pitchFamily="34" charset="-120"/>
              </a:rPr>
              <a:t>"Remove Duplicates"</a:t>
            </a: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 function in Excel was applied systematically across all columns to ensure absolute data uniqueness.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377592" y="5882557"/>
            <a:ext cx="6085994" cy="1868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Result: A thorough check confirmed </a:t>
            </a:r>
            <a:r>
              <a:rPr lang="en-US" sz="2400" dirty="0">
                <a:solidFill>
                  <a:srgbClr val="66A8EE"/>
                </a:solidFill>
                <a:ea typeface="Roboto" pitchFamily="34" charset="-122"/>
                <a:cs typeface="Roboto" pitchFamily="34" charset="-120"/>
              </a:rPr>
              <a:t>zero duplicate records</a:t>
            </a:r>
            <a:r>
              <a:rPr lang="en-US" sz="2400" dirty="0">
                <a:solidFill>
                  <a:srgbClr val="D6E5EF"/>
                </a:solidFill>
                <a:ea typeface="Roboto" pitchFamily="34" charset="-122"/>
                <a:cs typeface="Roboto" pitchFamily="34" charset="-120"/>
              </a:rPr>
              <a:t>, affirming the integrity of our dataset for subsequent phases.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2818"/>
            <a:ext cx="9051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2: Data Cleaning with Excel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2323"/>
            <a:ext cx="55109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2: Addressing Missing Values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411849"/>
            <a:ext cx="664753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 can introduce noise and inaccuracies. We strategically handled incomplete information to refine our dataset.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0557"/>
            <a:ext cx="664753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Issue Identified: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Our audit revealed 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missing values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exclusively within the </a:t>
            </a:r>
            <a:r>
              <a:rPr lang="en-US" sz="17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"Postal Code"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column.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83801"/>
            <a:ext cx="6945672" cy="159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Contextual Analysis: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After careful consideration, we determined that the "Postal Code" field was largely redundant. Essential location data was already robustly provided by the 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City, State, and Region fields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37441"/>
            <a:ext cx="6805731" cy="1550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Decisive Action: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reduce unnecessary noise and streamline the dataset, the </a:t>
            </a:r>
            <a:r>
              <a:rPr lang="en-US" sz="17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"Postal Code"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column was entirely removed, focusing our data on more impactful geographical dimensions.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4118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ounded Rectangle 9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3" y="2048657"/>
            <a:ext cx="4593882" cy="4593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8943618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2: Data Cleaning with Excel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384" y="1406128"/>
            <a:ext cx="6346865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 3: Ensuring Logical Data Validation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784384" y="2162532"/>
            <a:ext cx="4204454" cy="5452348"/>
          </a:xfrm>
          <a:prstGeom prst="roundRect">
            <a:avLst>
              <a:gd name="adj" fmla="val 348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4" y="2162532"/>
            <a:ext cx="121920" cy="54523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0379" y="24170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0379" y="2901672"/>
            <a:ext cx="3603903" cy="215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of logical validation is to ensure that the relationships and temporal sequences within the data make intuitive and practical sense, preventing contradictions like a product shipping before it's ordered.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2913" y="2162532"/>
            <a:ext cx="4204454" cy="5452348"/>
          </a:xfrm>
          <a:prstGeom prst="roundRect">
            <a:avLst>
              <a:gd name="adj" fmla="val 348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33" y="2162532"/>
            <a:ext cx="121920" cy="545234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58909" y="2417088"/>
            <a:ext cx="299585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Checks Performed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58909" y="2901672"/>
            <a:ext cx="360390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Verified consistency between 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ID and Customer ID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ensuring each order is correctly attributed to a customer.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558909" y="4414004"/>
            <a:ext cx="360390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Validated the association between 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ID and Category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confirming products are accurately categorized.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58909" y="5926336"/>
            <a:ext cx="360390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Crucially, we checked that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Ship Date always occurs after Order Date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eliminating any illogical temporal sequences.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1443" y="2162532"/>
            <a:ext cx="4204454" cy="5452348"/>
          </a:xfrm>
          <a:prstGeom prst="roundRect">
            <a:avLst>
              <a:gd name="adj" fmla="val 348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963" y="2162532"/>
            <a:ext cx="121920" cy="54523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7439" y="24170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Outcome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87439" y="2901672"/>
            <a:ext cx="3603903" cy="371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logical checks passed successfully, confirming robust consistency across date fields and relational identifiers. This guarantees the data's reliability for deeper analysis.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37" y="2282828"/>
            <a:ext cx="498548" cy="498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87" y="2327900"/>
            <a:ext cx="627320" cy="430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196" y="2288682"/>
            <a:ext cx="782948" cy="5087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68896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</a:t>
            </a:r>
            <a:r>
              <a:rPr lang="ar-EG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r>
              <a:rPr lang="en-US" sz="40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Data Wrangling with Python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69152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Setup &amp; Environment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advanced data wrangling leveraged Python's powerful libraries: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834759"/>
            <a:ext cx="634210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Libraries: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 imported </a:t>
            </a:r>
            <a:r>
              <a:rPr lang="en-US" sz="16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its robust data manipulation capabilities and </a:t>
            </a:r>
            <a:r>
              <a:rPr lang="en-US" sz="16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efficient numerical operations.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9723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Loading: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cleaned dataset from Excel was loaded into a Pandas DataFrame, serving as the foundation for sophisticated processing.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793099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Python?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4280" y="5385792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was chosen for its ability to handle </a:t>
            </a:r>
            <a:r>
              <a:rPr lang="en-US" sz="16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transformations and intricate data cleaning tasks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are challenging or impossible to execute efficiently within Excel. It provides greater automation and scalability.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2854152" y="777765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6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843" y="1006912"/>
            <a:ext cx="7763113" cy="1232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Python: Time-Series Preparation &amp; Feature Engineering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43" y="2535555"/>
            <a:ext cx="986314" cy="17753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0325" y="2732723"/>
            <a:ext cx="252412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Date Type Conversion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360325" y="3159204"/>
            <a:ext cx="6579632" cy="954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Initially, "Order Date" and "Ship Date" were generic strings. We used </a:t>
            </a:r>
            <a:r>
              <a:rPr lang="en-US" sz="15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pd.to_datetime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</a:t>
            </a:r>
            <a:r>
              <a:rPr lang="en-US" sz="15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dayfirst=True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convert them, ensuring accurate time-series analysis.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843" y="4310896"/>
            <a:ext cx="986314" cy="1459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0325" y="4508063"/>
            <a:ext cx="317444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Shipping Duration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360325" y="4934545"/>
            <a:ext cx="6579632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critical new feature, </a:t>
            </a:r>
            <a:r>
              <a:rPr lang="en-US" sz="15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shipping_duration_days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was engineered by calculating the difference between "Ship Date" and "Order Date".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843" y="5770602"/>
            <a:ext cx="986314" cy="14520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0325" y="5967770"/>
            <a:ext cx="289238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Enabling Trend Analysis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360325" y="6394252"/>
            <a:ext cx="657963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steps enable us to analyze shipping efficiency, identify logistical bottlenecks, and understand seasonal sales trends with greater precision.</a:t>
            </a:r>
            <a:endParaRPr lang="en-US" sz="1550" dirty="0"/>
          </a:p>
        </p:txBody>
      </p:sp>
      <p:sp>
        <p:nvSpPr>
          <p:cNvPr id="13" name="Rounded Rectangle 12"/>
          <p:cNvSpPr/>
          <p:nvPr/>
        </p:nvSpPr>
        <p:spPr>
          <a:xfrm>
            <a:off x="12854152" y="7788165"/>
            <a:ext cx="1660634" cy="315311"/>
          </a:xfrm>
          <a:prstGeom prst="round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2679</TotalTime>
  <Words>1807</Words>
  <Application>Microsoft Office PowerPoint</Application>
  <PresentationFormat>Custom</PresentationFormat>
  <Paragraphs>184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Consolas</vt:lpstr>
      <vt:lpstr>Arial</vt:lpstr>
      <vt:lpstr>Calibri</vt:lpstr>
      <vt:lpstr>Roboto Slab</vt:lpstr>
      <vt:lpstr>Roboto</vt:lpstr>
      <vt:lpstr>Google Sans Flex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ACCESS</dc:creator>
  <cp:lastModifiedBy>ACCESS</cp:lastModifiedBy>
  <cp:revision>71</cp:revision>
  <dcterms:created xsi:type="dcterms:W3CDTF">2025-11-22T13:50:20Z</dcterms:created>
  <dcterms:modified xsi:type="dcterms:W3CDTF">2025-11-27T21:34:06Z</dcterms:modified>
</cp:coreProperties>
</file>